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media/image37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3"/>
  </p:notesMasterIdLst>
  <p:sldIdLst>
    <p:sldId id="256" r:id="rId2"/>
    <p:sldId id="282" r:id="rId3"/>
    <p:sldId id="283" r:id="rId4"/>
    <p:sldId id="286" r:id="rId5"/>
    <p:sldId id="285" r:id="rId6"/>
    <p:sldId id="284" r:id="rId7"/>
    <p:sldId id="301" r:id="rId8"/>
    <p:sldId id="302" r:id="rId9"/>
    <p:sldId id="287" r:id="rId10"/>
    <p:sldId id="288" r:id="rId11"/>
    <p:sldId id="289" r:id="rId12"/>
    <p:sldId id="290" r:id="rId13"/>
    <p:sldId id="291" r:id="rId14"/>
    <p:sldId id="292" r:id="rId15"/>
    <p:sldId id="293" r:id="rId16"/>
    <p:sldId id="294" r:id="rId17"/>
    <p:sldId id="296" r:id="rId18"/>
    <p:sldId id="300" r:id="rId19"/>
    <p:sldId id="297" r:id="rId20"/>
    <p:sldId id="306" r:id="rId21"/>
    <p:sldId id="298" r:id="rId22"/>
    <p:sldId id="305" r:id="rId23"/>
    <p:sldId id="295" r:id="rId24"/>
    <p:sldId id="303" r:id="rId25"/>
    <p:sldId id="304" r:id="rId26"/>
    <p:sldId id="299" r:id="rId27"/>
    <p:sldId id="307" r:id="rId28"/>
    <p:sldId id="308" r:id="rId29"/>
    <p:sldId id="309" r:id="rId30"/>
    <p:sldId id="310" r:id="rId31"/>
    <p:sldId id="311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2" autoAdjust="0"/>
    <p:restoredTop sz="94687" autoAdjust="0"/>
  </p:normalViewPr>
  <p:slideViewPr>
    <p:cSldViewPr snapToGrid="0">
      <p:cViewPr varScale="1">
        <p:scale>
          <a:sx n="107" d="100"/>
          <a:sy n="107" d="100"/>
        </p:scale>
        <p:origin x="714" y="114"/>
      </p:cViewPr>
      <p:guideLst/>
    </p:cSldViewPr>
  </p:slideViewPr>
  <p:outlineViewPr>
    <p:cViewPr>
      <p:scale>
        <a:sx n="33" d="100"/>
        <a:sy n="33" d="100"/>
      </p:scale>
      <p:origin x="0" y="-1953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43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5AA11F-F5D6-43F2-8CAB-E89D8CB1E689}" type="datetimeFigureOut">
              <a:rPr lang="en-IN" smtClean="0"/>
              <a:t>04-04-2024</a:t>
            </a:fld>
            <a:endParaRPr lang="en-IN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0E3A4B-DCB3-4C0F-941D-8E3A26A890C0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29436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587251C6-733E-4B3E-BFE4-2EA8D1CDF609}" type="datetimeFigureOut">
              <a:rPr lang="en-IN" smtClean="0"/>
              <a:t>04-04-2024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BB0891C5-2B91-4DC3-A973-CC585162E9F1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743760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251C6-733E-4B3E-BFE4-2EA8D1CDF609}" type="datetimeFigureOut">
              <a:rPr lang="en-IN" smtClean="0"/>
              <a:t>04-04-2024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891C5-2B91-4DC3-A973-CC585162E9F1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739868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251C6-733E-4B3E-BFE4-2EA8D1CDF609}" type="datetimeFigureOut">
              <a:rPr lang="en-IN" smtClean="0"/>
              <a:t>04-04-2024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891C5-2B91-4DC3-A973-CC585162E9F1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047087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251C6-733E-4B3E-BFE4-2EA8D1CDF609}" type="datetimeFigureOut">
              <a:rPr lang="en-IN" smtClean="0"/>
              <a:t>04-04-2024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891C5-2B91-4DC3-A973-CC585162E9F1}" type="slidenum">
              <a:rPr lang="en-IN" smtClean="0"/>
              <a:t>‹#›</a:t>
            </a:fld>
            <a:endParaRPr lang="en-IN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422655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251C6-733E-4B3E-BFE4-2EA8D1CDF609}" type="datetimeFigureOut">
              <a:rPr lang="en-IN" smtClean="0"/>
              <a:t>04-04-2024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891C5-2B91-4DC3-A973-CC585162E9F1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7558356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251C6-733E-4B3E-BFE4-2EA8D1CDF609}" type="datetimeFigureOut">
              <a:rPr lang="en-IN" smtClean="0"/>
              <a:t>04-04-2024</a:t>
            </a:fld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891C5-2B91-4DC3-A973-CC585162E9F1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2369541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251C6-733E-4B3E-BFE4-2EA8D1CDF609}" type="datetimeFigureOut">
              <a:rPr lang="en-IN" smtClean="0"/>
              <a:t>04-04-2024</a:t>
            </a:fld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891C5-2B91-4DC3-A973-CC585162E9F1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325540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251C6-733E-4B3E-BFE4-2EA8D1CDF609}" type="datetimeFigureOut">
              <a:rPr lang="en-IN" smtClean="0"/>
              <a:t>04-04-2024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891C5-2B91-4DC3-A973-CC585162E9F1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6315010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251C6-733E-4B3E-BFE4-2EA8D1CDF609}" type="datetimeFigureOut">
              <a:rPr lang="en-IN" smtClean="0"/>
              <a:t>04-04-2024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891C5-2B91-4DC3-A973-CC585162E9F1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536385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251C6-733E-4B3E-BFE4-2EA8D1CDF609}" type="datetimeFigureOut">
              <a:rPr lang="en-IN" smtClean="0"/>
              <a:t>04-04-2024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891C5-2B91-4DC3-A973-CC585162E9F1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114419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251C6-733E-4B3E-BFE4-2EA8D1CDF609}" type="datetimeFigureOut">
              <a:rPr lang="en-IN" smtClean="0"/>
              <a:t>04-04-2024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891C5-2B91-4DC3-A973-CC585162E9F1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115064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251C6-733E-4B3E-BFE4-2EA8D1CDF609}" type="datetimeFigureOut">
              <a:rPr lang="en-IN" smtClean="0"/>
              <a:t>04-04-2024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891C5-2B91-4DC3-A973-CC585162E9F1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218312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251C6-733E-4B3E-BFE4-2EA8D1CDF609}" type="datetimeFigureOut">
              <a:rPr lang="en-IN" smtClean="0"/>
              <a:t>04-04-2024</a:t>
            </a:fld>
            <a:endParaRPr lang="en-IN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891C5-2B91-4DC3-A973-CC585162E9F1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216907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251C6-733E-4B3E-BFE4-2EA8D1CDF609}" type="datetimeFigureOut">
              <a:rPr lang="en-IN" smtClean="0"/>
              <a:t>04-04-2024</a:t>
            </a:fld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891C5-2B91-4DC3-A973-CC585162E9F1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704504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251C6-733E-4B3E-BFE4-2EA8D1CDF609}" type="datetimeFigureOut">
              <a:rPr lang="en-IN" smtClean="0"/>
              <a:t>04-04-2024</a:t>
            </a:fld>
            <a:endParaRPr lang="en-IN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891C5-2B91-4DC3-A973-CC585162E9F1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201119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251C6-733E-4B3E-BFE4-2EA8D1CDF609}" type="datetimeFigureOut">
              <a:rPr lang="en-IN" smtClean="0"/>
              <a:t>04-04-2024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891C5-2B91-4DC3-A973-CC585162E9F1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762720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251C6-733E-4B3E-BFE4-2EA8D1CDF609}" type="datetimeFigureOut">
              <a:rPr lang="en-IN" smtClean="0"/>
              <a:t>04-04-2024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891C5-2B91-4DC3-A973-CC585162E9F1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10898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7251C6-733E-4B3E-BFE4-2EA8D1CDF609}" type="datetimeFigureOut">
              <a:rPr lang="en-IN" smtClean="0"/>
              <a:t>04-04-2024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0891C5-2B91-4DC3-A973-CC585162E9F1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8801467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s.google.com/machine-learning/gan/loss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hindupuravinash/the-gan-zoo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gif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29831C-694E-7F1C-C22A-850EDA1405A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Deep Learning in Computer Vision (Part-5)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EFD2C8-7BBE-12B4-E151-CCAB021F9C0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IN" dirty="0"/>
              <a:t>Generative Models</a:t>
            </a:r>
          </a:p>
          <a:p>
            <a:endParaRPr lang="en-IN" dirty="0"/>
          </a:p>
          <a:p>
            <a:r>
              <a:rPr lang="en-IN" dirty="0"/>
              <a:t>Computer Vision, 6th Semester, 2024</a:t>
            </a:r>
          </a:p>
        </p:txBody>
      </p:sp>
    </p:spTree>
    <p:extLst>
      <p:ext uri="{BB962C8B-B14F-4D97-AF65-F5344CB8AC3E}">
        <p14:creationId xmlns:p14="http://schemas.microsoft.com/office/powerpoint/2010/main" val="37150056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7447F-21DE-AD91-3A56-0C630D1288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Under-complete and over-complete autoencoders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0B2EDE8-65B2-06BD-821F-2D5D52BAFC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4855" y="633849"/>
            <a:ext cx="5753903" cy="5115639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CD7928F-D7DC-35B9-473F-031FF85327A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Length/depth: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/>
              <a:t>Shallow: few layers (in-hidden-out)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/>
              <a:t>Deep: many layers (in-h1-h2…hk-out)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Width: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/>
              <a:t>Under-complete: less hidden neurons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/>
              <a:t>Over-complete: more hidden neurons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/>
              <a:t>Less or more: than input/output layer</a:t>
            </a:r>
          </a:p>
        </p:txBody>
      </p:sp>
    </p:spTree>
    <p:extLst>
      <p:ext uri="{BB962C8B-B14F-4D97-AF65-F5344CB8AC3E}">
        <p14:creationId xmlns:p14="http://schemas.microsoft.com/office/powerpoint/2010/main" val="19981630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354BF8-0D44-FDC8-F3F9-30B35BEE32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Contractive autoencoder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D98FDC2-7AC0-E7D7-A99B-48D29A4EDD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3019" y="710406"/>
            <a:ext cx="3457575" cy="4962525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C3DF3C-E17E-56CA-FD47-1C150638FD5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IN" dirty="0"/>
          </a:p>
          <a:p>
            <a:r>
              <a:rPr lang="en-IN" dirty="0"/>
              <a:t>Penalty function added to loss function</a:t>
            </a:r>
          </a:p>
        </p:txBody>
      </p:sp>
    </p:spTree>
    <p:extLst>
      <p:ext uri="{BB962C8B-B14F-4D97-AF65-F5344CB8AC3E}">
        <p14:creationId xmlns:p14="http://schemas.microsoft.com/office/powerpoint/2010/main" val="36146657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73FDDE-57A0-47BB-16A3-E0B148837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Denoising autoencoder (DNAE)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D249504-226C-E158-D4ED-AF35EFFB8497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48806" y="1660288"/>
            <a:ext cx="5891212" cy="1636712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71350A0-F4A1-967E-9AD9-859A902883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263" y="3516144"/>
            <a:ext cx="5641200" cy="272333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C0BCEFB-0AE0-F1F1-8053-723AFBDC63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2" y="3516144"/>
            <a:ext cx="5203831" cy="2723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2358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58018E-31DF-AEC3-6CB5-C14FBA70F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Sparse autoencoder (SAE)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3082EC-BE63-2451-D448-3D6A175B0A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4104" y="2097088"/>
            <a:ext cx="5220615" cy="401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5901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8D2EDB-83AD-9513-70D6-D768257CB9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947348"/>
          </a:xfrm>
        </p:spPr>
        <p:txBody>
          <a:bodyPr/>
          <a:lstStyle/>
          <a:p>
            <a:r>
              <a:rPr lang="en-IN" dirty="0"/>
              <a:t>Variational autoencoder (VAE)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7EF407-8EED-4135-FC6D-D137887245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413" y="1662068"/>
            <a:ext cx="4667204" cy="204028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6742CAC-7063-E21C-0AC7-FCF939BDED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413" y="3862281"/>
            <a:ext cx="4667204" cy="2309679"/>
          </a:xfrm>
          <a:prstGeom prst="rect">
            <a:avLst/>
          </a:prstGeom>
        </p:spPr>
      </p:pic>
      <p:sp>
        <p:nvSpPr>
          <p:cNvPr id="7" name="Arrow: Curved Right 6">
            <a:extLst>
              <a:ext uri="{FF2B5EF4-FFF2-40B4-BE49-F238E27FC236}">
                <a16:creationId xmlns:a16="http://schemas.microsoft.com/office/drawing/2014/main" id="{8A3F350A-9324-010D-65F8-BB326584C515}"/>
              </a:ext>
            </a:extLst>
          </p:cNvPr>
          <p:cNvSpPr/>
          <p:nvPr/>
        </p:nvSpPr>
        <p:spPr>
          <a:xfrm>
            <a:off x="313510" y="3016709"/>
            <a:ext cx="679268" cy="1371285"/>
          </a:xfrm>
          <a:prstGeom prst="curvedRight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800" b="1" dirty="0">
                <a:solidFill>
                  <a:schemeClr val="tx1"/>
                </a:solidFill>
              </a:rPr>
              <a:t>Traditional to Variational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EB49DAE-90DC-FC66-3C68-80E2758755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3088" y="1662068"/>
            <a:ext cx="4754878" cy="204063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DCFF4C5-F5A1-0436-3BC7-F6AA8F09C7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3088" y="3877205"/>
            <a:ext cx="4754878" cy="2294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8892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26A231-89BC-3E74-1651-3EB83964FB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Adversarial autoencoder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E8027E-5910-8197-B053-CFA8AA99D8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9967" y="2097088"/>
            <a:ext cx="8088889" cy="4063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1837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58283F-03FF-7708-4B3B-161074200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Generative Adversarial Networks (G.A.N.)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1116D6-8149-FEC4-D2E6-C6001376F3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Generative Adversarial Networks (GANs):</a:t>
            </a:r>
          </a:p>
          <a:p>
            <a:pPr lvl="1"/>
            <a:r>
              <a:rPr lang="en-US" dirty="0"/>
              <a:t>used for generating new data samples that are similar to a given set of real data. </a:t>
            </a:r>
          </a:p>
          <a:p>
            <a:r>
              <a:rPr lang="en-US" dirty="0"/>
              <a:t>GANs consist of two neural networks trained simultaneously and competitively/adversarially.</a:t>
            </a:r>
          </a:p>
          <a:p>
            <a:pPr lvl="1"/>
            <a:r>
              <a:rPr lang="en-US" dirty="0"/>
              <a:t>Generator:</a:t>
            </a:r>
          </a:p>
          <a:p>
            <a:pPr lvl="2"/>
            <a:r>
              <a:rPr lang="en-US" dirty="0"/>
              <a:t>generates synthetic data samples from a given distribution</a:t>
            </a:r>
          </a:p>
          <a:p>
            <a:pPr lvl="1"/>
            <a:r>
              <a:rPr lang="en-US" dirty="0"/>
              <a:t>Discriminator: </a:t>
            </a:r>
          </a:p>
          <a:p>
            <a:pPr lvl="2"/>
            <a:r>
              <a:rPr lang="en-US" dirty="0"/>
              <a:t>evaluates the authenticity of these samples by distinguishing between real and generated data. </a:t>
            </a:r>
          </a:p>
          <a:p>
            <a:r>
              <a:rPr lang="en-US" dirty="0"/>
              <a:t>GANs can produce high-quality and realistic data samples across various domains of media.</a:t>
            </a:r>
          </a:p>
        </p:txBody>
      </p:sp>
    </p:spTree>
    <p:extLst>
      <p:ext uri="{BB962C8B-B14F-4D97-AF65-F5344CB8AC3E}">
        <p14:creationId xmlns:p14="http://schemas.microsoft.com/office/powerpoint/2010/main" val="228881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962108-7434-B155-D8AA-F4AFFD21D7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823913"/>
          </a:xfrm>
        </p:spPr>
        <p:txBody>
          <a:bodyPr>
            <a:normAutofit fontScale="90000"/>
          </a:bodyPr>
          <a:lstStyle/>
          <a:p>
            <a:r>
              <a:rPr lang="en-IN" dirty="0"/>
              <a:t>Architecture of G.A.N. – Two Neural Networks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2BA9B7E-E3FD-BCCF-4E7E-BFC1D2771E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0018" y="1443039"/>
            <a:ext cx="4649783" cy="823912"/>
          </a:xfrm>
        </p:spPr>
        <p:txBody>
          <a:bodyPr/>
          <a:lstStyle/>
          <a:p>
            <a:r>
              <a:rPr lang="en-IN" dirty="0"/>
              <a:t>Generator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2DA31B4-C2EF-63B9-1D5E-5FA6580531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41410" y="2283761"/>
            <a:ext cx="4878391" cy="3507437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The generator takes random noise as input and generates data samples, attempting to produce synthetic data that is indistinguishable from real data.</a:t>
            </a:r>
          </a:p>
          <a:p>
            <a:r>
              <a:rPr lang="en-US" dirty="0"/>
              <a:t>Architecture of Generator:</a:t>
            </a:r>
          </a:p>
          <a:p>
            <a:pPr lvl="1"/>
            <a:r>
              <a:rPr lang="en-US" dirty="0"/>
              <a:t>Input Layer: </a:t>
            </a:r>
          </a:p>
          <a:p>
            <a:pPr lvl="2"/>
            <a:r>
              <a:rPr lang="en-US" dirty="0"/>
              <a:t>Accepts a random noise vector or latent space vector as input.</a:t>
            </a:r>
          </a:p>
          <a:p>
            <a:pPr lvl="1"/>
            <a:r>
              <a:rPr lang="en-US" dirty="0"/>
              <a:t>Hidden Layers: </a:t>
            </a:r>
          </a:p>
          <a:p>
            <a:pPr lvl="2"/>
            <a:r>
              <a:rPr lang="en-US" dirty="0"/>
              <a:t>Multiple layers (usually fully connected or convolutional layers) that transform the input noise into a HIGHER-dimensional representation.</a:t>
            </a:r>
          </a:p>
          <a:p>
            <a:pPr lvl="1"/>
            <a:r>
              <a:rPr lang="en-US" dirty="0"/>
              <a:t>Output Layer: </a:t>
            </a:r>
          </a:p>
          <a:p>
            <a:pPr lvl="2"/>
            <a:r>
              <a:rPr lang="en-US" dirty="0"/>
              <a:t>Produces the generated data sample that should resemble real data.</a:t>
            </a:r>
            <a:endParaRPr lang="en-IN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2F2981C-42BE-7A26-C935-E7001AA00F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00808" y="1459849"/>
            <a:ext cx="4646602" cy="823912"/>
          </a:xfrm>
        </p:spPr>
        <p:txBody>
          <a:bodyPr/>
          <a:lstStyle/>
          <a:p>
            <a:r>
              <a:rPr lang="en-IN" dirty="0"/>
              <a:t>Discriminator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89386C9-9CF6-F788-3F2F-D9D062773E3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300571"/>
            <a:ext cx="4875210" cy="3490627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The discriminator evaluates the authenticity of the generated data samples by distinguishing between real and fake (generated) data.</a:t>
            </a:r>
          </a:p>
          <a:p>
            <a:r>
              <a:rPr lang="en-US" dirty="0"/>
              <a:t>Architecture of Discriminator:</a:t>
            </a:r>
          </a:p>
          <a:p>
            <a:pPr lvl="1"/>
            <a:r>
              <a:rPr lang="en-US" dirty="0"/>
              <a:t>Input Layer: </a:t>
            </a:r>
          </a:p>
          <a:p>
            <a:pPr lvl="2"/>
            <a:r>
              <a:rPr lang="en-US" dirty="0"/>
              <a:t>Accepts a data sample (either real or generated) as input.</a:t>
            </a:r>
          </a:p>
          <a:p>
            <a:pPr lvl="1"/>
            <a:r>
              <a:rPr lang="en-US" dirty="0"/>
              <a:t>Hidden Layers: </a:t>
            </a:r>
          </a:p>
          <a:p>
            <a:pPr lvl="2"/>
            <a:r>
              <a:rPr lang="en-US" dirty="0"/>
              <a:t>Multiple layers (usually fully connected or convolutional layers) that transform the input data into a LOWER-dimensional representation.</a:t>
            </a:r>
          </a:p>
          <a:p>
            <a:pPr lvl="1"/>
            <a:r>
              <a:rPr lang="en-US" dirty="0"/>
              <a:t>Output Layer: </a:t>
            </a:r>
          </a:p>
          <a:p>
            <a:pPr lvl="2"/>
            <a:r>
              <a:rPr lang="en-US" dirty="0"/>
              <a:t>Produces a binary classification output indicating whether the input data is real or fake.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625194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77FAEB5-E850-AA48-068D-9F1395EC7C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6717" y="869530"/>
            <a:ext cx="6738563" cy="1478570"/>
          </a:xfrm>
        </p:spPr>
        <p:txBody>
          <a:bodyPr/>
          <a:lstStyle/>
          <a:p>
            <a:pPr algn="ctr"/>
            <a:r>
              <a:rPr lang="en-IN" dirty="0"/>
              <a:t>Basic Architecture of A G.A.N.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29937B69-428A-8D57-780E-E3736306B7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35385" y="2348100"/>
            <a:ext cx="8921225" cy="3927194"/>
          </a:xfrm>
        </p:spPr>
      </p:pic>
    </p:spTree>
    <p:extLst>
      <p:ext uri="{BB962C8B-B14F-4D97-AF65-F5344CB8AC3E}">
        <p14:creationId xmlns:p14="http://schemas.microsoft.com/office/powerpoint/2010/main" val="3108472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839810E-1C5F-C674-6178-3EBB13D1F4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771011"/>
          </a:xfrm>
        </p:spPr>
        <p:txBody>
          <a:bodyPr/>
          <a:lstStyle/>
          <a:p>
            <a:r>
              <a:rPr lang="en-IN" dirty="0"/>
              <a:t>G.A.N. Training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046BBCF-83E9-3225-30AD-D0715D6969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389528"/>
            <a:ext cx="9905999" cy="4643719"/>
          </a:xfrm>
        </p:spPr>
        <p:txBody>
          <a:bodyPr numCol="2">
            <a:normAutofit fontScale="55000" lnSpcReduction="20000"/>
          </a:bodyPr>
          <a:lstStyle/>
          <a:p>
            <a:r>
              <a:rPr lang="en-US" dirty="0"/>
              <a:t>Initialize the Generator and Discriminator: </a:t>
            </a:r>
          </a:p>
          <a:p>
            <a:pPr lvl="1"/>
            <a:r>
              <a:rPr lang="en-US" dirty="0"/>
              <a:t>Initialize the weights and biases of the generator and discriminator neural networks with random or pre-trained values.</a:t>
            </a:r>
          </a:p>
          <a:p>
            <a:r>
              <a:rPr lang="en-US" dirty="0"/>
              <a:t>Generate Fake Data: </a:t>
            </a:r>
          </a:p>
          <a:p>
            <a:pPr lvl="1"/>
            <a:r>
              <a:rPr lang="en-US" dirty="0"/>
              <a:t>Input random noise into the generator to produce fake data samples.</a:t>
            </a:r>
          </a:p>
          <a:p>
            <a:r>
              <a:rPr lang="en-US" dirty="0"/>
              <a:t>Combine with Real Data: </a:t>
            </a:r>
          </a:p>
          <a:p>
            <a:pPr lvl="1"/>
            <a:r>
              <a:rPr lang="en-US" dirty="0"/>
              <a:t>Combine the generated fake data with real data samples.</a:t>
            </a:r>
          </a:p>
          <a:p>
            <a:r>
              <a:rPr lang="en-US" dirty="0"/>
              <a:t>Feed into Discriminator: </a:t>
            </a:r>
          </a:p>
          <a:p>
            <a:pPr lvl="1"/>
            <a:r>
              <a:rPr lang="en-US" dirty="0"/>
              <a:t>Pass the combined real and fake data through the discriminator.</a:t>
            </a:r>
          </a:p>
          <a:p>
            <a:r>
              <a:rPr lang="en-US" dirty="0"/>
              <a:t>Compute Discriminator Loss: </a:t>
            </a:r>
          </a:p>
          <a:p>
            <a:pPr lvl="1"/>
            <a:r>
              <a:rPr lang="en-US" dirty="0"/>
              <a:t>Calculate the discriminator's loss ‘Ld’ based on its ability to correctly classify the real and fake data.</a:t>
            </a:r>
          </a:p>
          <a:p>
            <a:r>
              <a:rPr lang="en-US" dirty="0"/>
              <a:t>Compute Generator Loss: </a:t>
            </a:r>
          </a:p>
          <a:p>
            <a:pPr lvl="1"/>
            <a:r>
              <a:rPr lang="en-US" dirty="0"/>
              <a:t>Calculate the generator's loss ‘Lg’ based on the discriminator's ability to correctly classify the fake data as generated.</a:t>
            </a:r>
          </a:p>
          <a:p>
            <a:r>
              <a:rPr lang="en-US" dirty="0"/>
              <a:t>Backpropagation: </a:t>
            </a:r>
          </a:p>
          <a:p>
            <a:pPr lvl="1"/>
            <a:r>
              <a:rPr lang="en-US" dirty="0"/>
              <a:t>Backpropagate Lg through the generator and Ld through the discriminator.</a:t>
            </a:r>
          </a:p>
          <a:p>
            <a:r>
              <a:rPr lang="en-US" dirty="0"/>
              <a:t>Update Generator and Discriminator Weights: </a:t>
            </a:r>
          </a:p>
          <a:p>
            <a:pPr lvl="1"/>
            <a:r>
              <a:rPr lang="en-US" dirty="0"/>
              <a:t>After computing the losses and backpropagating through the networks, update the weights and biases of both the generator and discriminator.</a:t>
            </a:r>
          </a:p>
          <a:p>
            <a:r>
              <a:rPr lang="en-US" dirty="0"/>
              <a:t>Iterate: </a:t>
            </a:r>
          </a:p>
          <a:p>
            <a:pPr lvl="1"/>
            <a:r>
              <a:rPr lang="en-US" dirty="0"/>
              <a:t>Repeat the adversarial training process until convergence criteria are met.</a:t>
            </a:r>
          </a:p>
          <a:p>
            <a:r>
              <a:rPr lang="en-US" dirty="0"/>
              <a:t>Evaluate the Quality of Generated Samples: </a:t>
            </a:r>
          </a:p>
          <a:p>
            <a:pPr lvl="1"/>
            <a:r>
              <a:rPr lang="en-US" dirty="0"/>
              <a:t>Periodically evaluate the quality and realism of the generated samples using metrics and visual inspection.</a:t>
            </a:r>
          </a:p>
          <a:p>
            <a:r>
              <a:rPr lang="en-US" dirty="0"/>
              <a:t>Check Convergence: </a:t>
            </a:r>
          </a:p>
          <a:p>
            <a:pPr lvl="1"/>
            <a:r>
              <a:rPr lang="en-US" dirty="0"/>
              <a:t>Monitor the convergence of the training process by observing the generator and discriminator losses over time.</a:t>
            </a:r>
          </a:p>
          <a:p>
            <a:r>
              <a:rPr lang="en-US" dirty="0"/>
              <a:t>Stop Training: </a:t>
            </a:r>
          </a:p>
          <a:p>
            <a:pPr lvl="1"/>
            <a:r>
              <a:rPr lang="en-US" dirty="0"/>
              <a:t>Stop the training process when the generator produces high-quality and realistic data samples or when the discriminator's accuracy plateaus.</a:t>
            </a:r>
          </a:p>
          <a:p>
            <a:r>
              <a:rPr lang="en-US" dirty="0"/>
              <a:t>Deploy the Trained GAN: </a:t>
            </a:r>
          </a:p>
          <a:p>
            <a:pPr lvl="1"/>
            <a:r>
              <a:rPr lang="en-US" dirty="0"/>
              <a:t>Use the trained generator to generate new data samples for various applications like image synthesis, data augmentation, style transfer, etc.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217026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1F2A56-E1B3-A945-531E-3AB76AF0A1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923411"/>
          </a:xfrm>
        </p:spPr>
        <p:txBody>
          <a:bodyPr/>
          <a:lstStyle/>
          <a:p>
            <a:r>
              <a:rPr lang="en-IN" dirty="0"/>
              <a:t>Autoencoders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DD393F-76AB-E32D-AC99-E4D6C8F20A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630970"/>
            <a:ext cx="9905999" cy="476983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Autoencoder: a type of deep network used primarily for unsupervised learning tasks</a:t>
            </a:r>
          </a:p>
          <a:p>
            <a:r>
              <a:rPr lang="en-US" dirty="0"/>
              <a:t>Main purpose: </a:t>
            </a:r>
          </a:p>
          <a:p>
            <a:pPr lvl="1"/>
            <a:r>
              <a:rPr lang="en-US" dirty="0"/>
              <a:t>Learn efficient representations or encodings of data</a:t>
            </a:r>
          </a:p>
          <a:p>
            <a:r>
              <a:rPr lang="en-US" dirty="0"/>
              <a:t>Used for dimensionality reduction, feature extraction, and data generation</a:t>
            </a:r>
          </a:p>
          <a:p>
            <a:r>
              <a:rPr lang="en-US" dirty="0"/>
              <a:t>The two main parts of an autoencoder:</a:t>
            </a:r>
          </a:p>
          <a:p>
            <a:pPr lvl="1"/>
            <a:r>
              <a:rPr lang="en-US" dirty="0"/>
              <a:t>Encoder</a:t>
            </a:r>
          </a:p>
          <a:p>
            <a:pPr lvl="2"/>
            <a:r>
              <a:rPr lang="en-US" dirty="0"/>
              <a:t>Takes in the input data and encodes it into a compact representation (“latent space” / “encoding” / “embedding”)</a:t>
            </a:r>
          </a:p>
          <a:p>
            <a:pPr lvl="1"/>
            <a:r>
              <a:rPr lang="en-US" dirty="0"/>
              <a:t>Decoder</a:t>
            </a:r>
          </a:p>
          <a:p>
            <a:pPr lvl="2"/>
            <a:r>
              <a:rPr lang="en-US" dirty="0"/>
              <a:t>Takes the encoded representation from the encoder and tries to reconstruct the original input data</a:t>
            </a:r>
          </a:p>
          <a:p>
            <a:r>
              <a:rPr lang="en-US" dirty="0"/>
              <a:t>Goal: </a:t>
            </a:r>
          </a:p>
          <a:p>
            <a:pPr lvl="1"/>
            <a:r>
              <a:rPr lang="en-US" dirty="0"/>
              <a:t>Minimize the difference between the input data and the reconstructed data</a:t>
            </a:r>
          </a:p>
          <a:p>
            <a:pPr lvl="1"/>
            <a:r>
              <a:rPr lang="en-US" dirty="0"/>
              <a:t>Learning to reconstruct the input data through the compact representation.</a:t>
            </a:r>
          </a:p>
        </p:txBody>
      </p:sp>
    </p:spTree>
    <p:extLst>
      <p:ext uri="{BB962C8B-B14F-4D97-AF65-F5344CB8AC3E}">
        <p14:creationId xmlns:p14="http://schemas.microsoft.com/office/powerpoint/2010/main" val="16871266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E415D-5E43-422A-CA2C-6234EE77A6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3833999" cy="1478570"/>
          </a:xfrm>
        </p:spPr>
        <p:txBody>
          <a:bodyPr/>
          <a:lstStyle/>
          <a:p>
            <a:r>
              <a:rPr lang="en-IN" dirty="0"/>
              <a:t>G.A.N. Training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1AC42E8-8305-5775-06BE-4E508CD9D3E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5482" y="3673793"/>
            <a:ext cx="7375143" cy="2742306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287BDE3-FF68-AB29-26D3-285586A17B8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5412" y="618518"/>
            <a:ext cx="4875213" cy="2742307"/>
          </a:xfrm>
        </p:spPr>
      </p:pic>
    </p:spTree>
    <p:extLst>
      <p:ext uri="{BB962C8B-B14F-4D97-AF65-F5344CB8AC3E}">
        <p14:creationId xmlns:p14="http://schemas.microsoft.com/office/powerpoint/2010/main" val="41210253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870FA-0C5C-04DE-BF74-C459C4946B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Loss Functions in G.A.N. training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8B0564-E740-6BD0-D70A-DF4F77A522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Generator Loss: </a:t>
            </a:r>
          </a:p>
          <a:p>
            <a:pPr lvl="1"/>
            <a:r>
              <a:rPr lang="en-US" dirty="0"/>
              <a:t>Measures the generator's ability to produce realistic data samples that fool the discriminator.</a:t>
            </a:r>
          </a:p>
          <a:p>
            <a:r>
              <a:rPr lang="en-US" dirty="0"/>
              <a:t>Discriminator Loss: </a:t>
            </a:r>
          </a:p>
          <a:p>
            <a:pPr lvl="1"/>
            <a:r>
              <a:rPr lang="en-US" dirty="0"/>
              <a:t>Measures the discriminator's ability to distinguish between real and fake data samples.</a:t>
            </a:r>
          </a:p>
          <a:p>
            <a:r>
              <a:rPr lang="en-US" dirty="0"/>
              <a:t>Common loss functions used in GANs:</a:t>
            </a:r>
          </a:p>
          <a:p>
            <a:pPr lvl="1"/>
            <a:r>
              <a:rPr lang="en-US" dirty="0"/>
              <a:t>minimax loss</a:t>
            </a:r>
          </a:p>
          <a:p>
            <a:pPr lvl="1"/>
            <a:r>
              <a:rPr lang="en-US" dirty="0"/>
              <a:t>Wasserstein loss </a:t>
            </a:r>
          </a:p>
          <a:p>
            <a:pPr lvl="2"/>
            <a:r>
              <a:rPr lang="en-US" dirty="0"/>
              <a:t>Refer: </a:t>
            </a:r>
            <a:r>
              <a:rPr lang="en-US" dirty="0">
                <a:solidFill>
                  <a:srgbClr val="00B0F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https://developers.google.com/machine-learning/gan/loss</a:t>
            </a:r>
            <a:endParaRPr lang="en-US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27171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58CB1-4FCD-73FA-5289-0F74FB60F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G.A.N. – Accuracy and Loss trends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47CDC4E-26FC-0B9F-F372-D0642A1016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2278" y="2249488"/>
            <a:ext cx="4764270" cy="3541712"/>
          </a:xfrm>
        </p:spPr>
      </p:pic>
    </p:spTree>
    <p:extLst>
      <p:ext uri="{BB962C8B-B14F-4D97-AF65-F5344CB8AC3E}">
        <p14:creationId xmlns:p14="http://schemas.microsoft.com/office/powerpoint/2010/main" val="11586712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A3BC0-8EA3-967C-34B9-8CEC4FA04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Applications of G.A.N.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48559F-2178-2B18-5EAE-ED1B1375F6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2">
            <a:normAutofit lnSpcReduction="10000"/>
          </a:bodyPr>
          <a:lstStyle/>
          <a:p>
            <a:r>
              <a:rPr lang="en-US" b="1" dirty="0"/>
              <a:t>Image Synthesis and Generation</a:t>
            </a:r>
            <a:endParaRPr lang="en-US" dirty="0"/>
          </a:p>
          <a:p>
            <a:r>
              <a:rPr lang="en-US" b="1" dirty="0"/>
              <a:t>Data Augmentation</a:t>
            </a:r>
          </a:p>
          <a:p>
            <a:r>
              <a:rPr lang="en-US" b="1" dirty="0"/>
              <a:t>Style Transfer and Image-to-Image Translation </a:t>
            </a:r>
          </a:p>
          <a:p>
            <a:r>
              <a:rPr lang="en-US" b="1" dirty="0"/>
              <a:t>Super-Resolution </a:t>
            </a:r>
          </a:p>
          <a:p>
            <a:r>
              <a:rPr lang="en-US" b="1" dirty="0"/>
              <a:t>Anomaly Detection and Data Denoising</a:t>
            </a:r>
          </a:p>
          <a:p>
            <a:r>
              <a:rPr lang="en-US" b="1" dirty="0"/>
              <a:t>Text-to-Image Synthesis </a:t>
            </a:r>
          </a:p>
          <a:p>
            <a:r>
              <a:rPr lang="en-US" b="1" dirty="0"/>
              <a:t>Drug Discovery and Molecular Design </a:t>
            </a:r>
          </a:p>
          <a:p>
            <a:r>
              <a:rPr lang="en-US" b="1" dirty="0"/>
              <a:t>StyleGAN and Face Generation</a:t>
            </a:r>
          </a:p>
          <a:p>
            <a:r>
              <a:rPr lang="en-US" b="1" dirty="0"/>
              <a:t>Video Synthesis and Generation</a:t>
            </a:r>
          </a:p>
          <a:p>
            <a:r>
              <a:rPr lang="en-US" b="1" dirty="0"/>
              <a:t>Domain Adaptation and Transfer Learning</a:t>
            </a:r>
          </a:p>
        </p:txBody>
      </p:sp>
    </p:spTree>
    <p:extLst>
      <p:ext uri="{BB962C8B-B14F-4D97-AF65-F5344CB8AC3E}">
        <p14:creationId xmlns:p14="http://schemas.microsoft.com/office/powerpoint/2010/main" val="33034329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12B395-601C-B633-C6D2-919AA7FDC9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G.A.N. – Deepfake (Fake Face Generation)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2812C74-8B67-9FF3-BDA3-162E63A3A7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724" y="2249488"/>
            <a:ext cx="9535378" cy="3541712"/>
          </a:xfrm>
        </p:spPr>
      </p:pic>
    </p:spTree>
    <p:extLst>
      <p:ext uri="{BB962C8B-B14F-4D97-AF65-F5344CB8AC3E}">
        <p14:creationId xmlns:p14="http://schemas.microsoft.com/office/powerpoint/2010/main" val="10295346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F714C-35EE-D9C2-7D80-15D62B703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G.A.N. – Fake Currency Detection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D19B5E0-72B3-06F7-A4CA-84EE092555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1213" y="2249488"/>
            <a:ext cx="6106400" cy="3541712"/>
          </a:xfrm>
        </p:spPr>
      </p:pic>
    </p:spTree>
    <p:extLst>
      <p:ext uri="{BB962C8B-B14F-4D97-AF65-F5344CB8AC3E}">
        <p14:creationId xmlns:p14="http://schemas.microsoft.com/office/powerpoint/2010/main" val="22445618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73FCB-67F1-8DAC-BEFC-7EBA3FDA3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G.A.N. Variants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90D5E7-F709-8E93-8948-4A37434501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2">
            <a:normAutofit fontScale="92500" lnSpcReduction="10000"/>
          </a:bodyPr>
          <a:lstStyle/>
          <a:p>
            <a:r>
              <a:rPr lang="en-IN" dirty="0"/>
              <a:t>Vanilla GAN</a:t>
            </a:r>
          </a:p>
          <a:p>
            <a:r>
              <a:rPr lang="en-IN" dirty="0"/>
              <a:t>Conditional GAN</a:t>
            </a:r>
          </a:p>
          <a:p>
            <a:r>
              <a:rPr lang="en-IN" dirty="0"/>
              <a:t>Dual GAN</a:t>
            </a:r>
          </a:p>
          <a:p>
            <a:r>
              <a:rPr lang="en-IN" dirty="0"/>
              <a:t>Stack GAN</a:t>
            </a:r>
          </a:p>
          <a:p>
            <a:r>
              <a:rPr lang="en-IN" dirty="0"/>
              <a:t>Cycle GAN</a:t>
            </a:r>
          </a:p>
          <a:p>
            <a:r>
              <a:rPr lang="en-IN" dirty="0"/>
              <a:t>Style GAN</a:t>
            </a:r>
          </a:p>
          <a:p>
            <a:r>
              <a:rPr lang="en-IN" dirty="0"/>
              <a:t>Deep Convolutional GAN</a:t>
            </a:r>
          </a:p>
          <a:p>
            <a:r>
              <a:rPr lang="en-IN" dirty="0"/>
              <a:t>Wasserstein GAN</a:t>
            </a:r>
          </a:p>
          <a:p>
            <a:r>
              <a:rPr lang="en-IN" dirty="0"/>
              <a:t>Energy-based GAN</a:t>
            </a:r>
          </a:p>
          <a:p>
            <a:r>
              <a:rPr lang="en-IN" dirty="0"/>
              <a:t>Super-Resolution GAN</a:t>
            </a:r>
          </a:p>
          <a:p>
            <a:r>
              <a:rPr lang="en-IN" dirty="0"/>
              <a:t>Mode-Regularized GAN</a:t>
            </a:r>
          </a:p>
          <a:p>
            <a:r>
              <a:rPr lang="en-IN" dirty="0"/>
              <a:t>Disco-GAN</a:t>
            </a:r>
          </a:p>
          <a:p>
            <a:r>
              <a:rPr lang="en-IN" dirty="0"/>
              <a:t>LS-GAN</a:t>
            </a:r>
          </a:p>
          <a:p>
            <a:r>
              <a:rPr lang="en-IN" dirty="0"/>
              <a:t>PG-GAN (Progressively Growing GAN)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1C5B95-4810-021A-4071-020223BD6A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Further reference: The GAN Zoo. </a:t>
            </a:r>
            <a:r>
              <a:rPr lang="en-US" dirty="0">
                <a:hlinkClick r:id="rId2"/>
              </a:rPr>
              <a:t>https://github.com/hindupuravinash/the-gan-zoo</a:t>
            </a:r>
            <a:r>
              <a:rPr lang="en-US" dirty="0"/>
              <a:t>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258820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DFE650-B584-0D6D-6574-6807139F3D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G.A.N. Variants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681A30-5B79-BF03-4C30-E8706F91DF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Conditional GAN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6A922FC-9396-3FAD-674E-85B5313BFEE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784" y="3073400"/>
            <a:ext cx="4831644" cy="2717800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39F327-8DDA-5EA8-4705-E4EB18036B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IN" dirty="0"/>
              <a:t>Dual GAN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0C56B6C8-4B5A-E20A-5CD2-D79BB2F2DA0B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3666605"/>
            <a:ext cx="4875213" cy="1531390"/>
          </a:xfrm>
        </p:spPr>
      </p:pic>
    </p:spTree>
    <p:extLst>
      <p:ext uri="{BB962C8B-B14F-4D97-AF65-F5344CB8AC3E}">
        <p14:creationId xmlns:p14="http://schemas.microsoft.com/office/powerpoint/2010/main" val="31672481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DFE650-B584-0D6D-6574-6807139F3D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G.A.N. Variants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681A30-5B79-BF03-4C30-E8706F91DF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Cycle GAN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24B7DD0-138A-E40C-955B-15D2651C04A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3852" y="3073400"/>
            <a:ext cx="3753509" cy="2717800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39F327-8DDA-5EA8-4705-E4EB18036B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IN" dirty="0"/>
              <a:t>Style GAN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52F028E8-EC4A-BD25-D2D5-6578BCC4DC31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3984" y="3073400"/>
            <a:ext cx="4831644" cy="2717800"/>
          </a:xfrm>
        </p:spPr>
      </p:pic>
    </p:spTree>
    <p:extLst>
      <p:ext uri="{BB962C8B-B14F-4D97-AF65-F5344CB8AC3E}">
        <p14:creationId xmlns:p14="http://schemas.microsoft.com/office/powerpoint/2010/main" val="338942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DFE650-B584-0D6D-6574-6807139F3D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G.A.N. Variants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681A30-5B79-BF03-4C30-E8706F91DF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IN" dirty="0"/>
              <a:t>Deep Convolutional GAN</a:t>
            </a:r>
          </a:p>
          <a:p>
            <a:r>
              <a:rPr lang="en-IN" dirty="0"/>
              <a:t>(DC-GAN)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BFB8597-16E5-D308-C1D9-400C21F8033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413" y="3557060"/>
            <a:ext cx="4878387" cy="1750480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39F327-8DDA-5EA8-4705-E4EB18036B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 lnSpcReduction="10000"/>
          </a:bodyPr>
          <a:lstStyle/>
          <a:p>
            <a:r>
              <a:rPr lang="en-IN" dirty="0"/>
              <a:t>Progressively Growing GAN</a:t>
            </a:r>
          </a:p>
          <a:p>
            <a:r>
              <a:rPr lang="en-IN" dirty="0"/>
              <a:t>(PG-GAN)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FA1D1978-B225-5CBC-6C4E-688332928524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6905" y="3073400"/>
            <a:ext cx="4785803" cy="2717800"/>
          </a:xfrm>
        </p:spPr>
      </p:pic>
    </p:spTree>
    <p:extLst>
      <p:ext uri="{BB962C8B-B14F-4D97-AF65-F5344CB8AC3E}">
        <p14:creationId xmlns:p14="http://schemas.microsoft.com/office/powerpoint/2010/main" val="41607948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4DE875-3A6C-83A4-1C9F-076D03EFA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Architecture and Training of Autoencoders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4286C0-4CCF-BD38-E570-D846E2CFA2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8AE615-4971-675F-D1D9-633D521EAE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3165477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Input Layer</a:t>
            </a:r>
          </a:p>
          <a:p>
            <a:r>
              <a:rPr lang="en-US" dirty="0"/>
              <a:t>Hidden Layers (Encoder): </a:t>
            </a:r>
          </a:p>
          <a:p>
            <a:pPr lvl="1"/>
            <a:r>
              <a:rPr lang="en-US" dirty="0"/>
              <a:t>Transform input data into a compressed representation.</a:t>
            </a:r>
          </a:p>
          <a:p>
            <a:r>
              <a:rPr lang="en-US" dirty="0"/>
              <a:t>Latent Space: </a:t>
            </a:r>
          </a:p>
          <a:p>
            <a:pPr lvl="1"/>
            <a:r>
              <a:rPr lang="en-US" dirty="0"/>
              <a:t>Contains the compressed representation (encoding) of the input data.</a:t>
            </a:r>
          </a:p>
          <a:p>
            <a:r>
              <a:rPr lang="en-US" dirty="0"/>
              <a:t>Hidden Layers (Decoder): </a:t>
            </a:r>
          </a:p>
          <a:p>
            <a:pPr lvl="1"/>
            <a:r>
              <a:rPr lang="en-US" dirty="0"/>
              <a:t>Try to reconstruct original data from encoding.</a:t>
            </a:r>
          </a:p>
          <a:p>
            <a:r>
              <a:rPr lang="en-US" dirty="0"/>
              <a:t>Output Layer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4275ED6-C447-BD06-5E11-E1870C3F037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IN" dirty="0"/>
              <a:t>Training Process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037EB3B-12FF-D045-35E9-942F0D3525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3165477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Forward Pass: </a:t>
            </a:r>
          </a:p>
          <a:p>
            <a:pPr lvl="1"/>
            <a:r>
              <a:rPr lang="en-US" dirty="0"/>
              <a:t>The input data is passed through the encoder to obtain the encoded representation (used to reconstruct).</a:t>
            </a:r>
          </a:p>
          <a:p>
            <a:r>
              <a:rPr lang="en-US" dirty="0"/>
              <a:t>Loss Calculation: </a:t>
            </a:r>
          </a:p>
          <a:p>
            <a:pPr lvl="1"/>
            <a:r>
              <a:rPr lang="en-US" dirty="0"/>
              <a:t>A loss function measures the difference between the input data and the reconstructed data.</a:t>
            </a:r>
          </a:p>
          <a:p>
            <a:r>
              <a:rPr lang="en-US" dirty="0"/>
              <a:t>Backward Pass (Backpropagation): </a:t>
            </a:r>
          </a:p>
          <a:p>
            <a:pPr lvl="1"/>
            <a:r>
              <a:rPr lang="en-US" dirty="0"/>
              <a:t>The loss is backpropagated through the network to update the weights and minimize the loss, thereby improving the reconstruction quality.</a:t>
            </a:r>
          </a:p>
        </p:txBody>
      </p:sp>
    </p:spTree>
    <p:extLst>
      <p:ext uri="{BB962C8B-B14F-4D97-AF65-F5344CB8AC3E}">
        <p14:creationId xmlns:p14="http://schemas.microsoft.com/office/powerpoint/2010/main" val="17694110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DFE650-B584-0D6D-6574-6807139F3D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G.A.N. Variants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681A30-5B79-BF03-4C30-E8706F91DF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IN" dirty="0"/>
              <a:t>Energy-Based GAN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EE454DD-CE0D-6649-FC54-609E5084642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413" y="3202250"/>
            <a:ext cx="4878387" cy="2460100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39F327-8DDA-5EA8-4705-E4EB18036B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IN" dirty="0"/>
              <a:t>Super-Resolution GAN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647DCFDF-F2B7-388D-E453-21FAC7923C34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3150585"/>
            <a:ext cx="4875213" cy="2563429"/>
          </a:xfrm>
        </p:spPr>
      </p:pic>
    </p:spTree>
    <p:extLst>
      <p:ext uri="{BB962C8B-B14F-4D97-AF65-F5344CB8AC3E}">
        <p14:creationId xmlns:p14="http://schemas.microsoft.com/office/powerpoint/2010/main" val="15603127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DBB402-3B1B-98BC-7D97-301938E7B3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G.A.N. Variants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19898E-1F33-23D5-E4FA-D158655BFC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Disco-GAN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387F4E4-ABD4-1C42-21A2-91A946E13A4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8902" y="3073400"/>
            <a:ext cx="3403408" cy="2717800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AD7D85F-1E8F-87DA-DD37-042A30FA763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IN" dirty="0"/>
              <a:t>LS-GAN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3C407200-42F2-53A1-894A-19E449B3DA28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6525" y="3073400"/>
            <a:ext cx="4246562" cy="2717800"/>
          </a:xfrm>
        </p:spPr>
      </p:pic>
    </p:spTree>
    <p:extLst>
      <p:ext uri="{BB962C8B-B14F-4D97-AF65-F5344CB8AC3E}">
        <p14:creationId xmlns:p14="http://schemas.microsoft.com/office/powerpoint/2010/main" val="5286504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8BF1F93-AF95-993B-3B49-BD28E2615B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Autoencoder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8183936-2D45-6145-EE7D-B20DA13C95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205" y="3271903"/>
            <a:ext cx="5226071" cy="316935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2B8DAEA-D1A7-F9AC-9172-3AEBDC50C8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2859" y="3271903"/>
            <a:ext cx="4577377" cy="3169359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29A06577-9AC6-1B63-7EA8-E06AF80962B3}"/>
              </a:ext>
            </a:extLst>
          </p:cNvPr>
          <p:cNvGrpSpPr/>
          <p:nvPr/>
        </p:nvGrpSpPr>
        <p:grpSpPr>
          <a:xfrm>
            <a:off x="4234801" y="1101725"/>
            <a:ext cx="4552950" cy="1990725"/>
            <a:chOff x="4234801" y="1101725"/>
            <a:chExt cx="4552950" cy="1990725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8E4D0162-43F3-7E32-E1F3-17B4B89E99F0}"/>
                </a:ext>
              </a:extLst>
            </p:cNvPr>
            <p:cNvSpPr/>
            <p:nvPr/>
          </p:nvSpPr>
          <p:spPr>
            <a:xfrm>
              <a:off x="4234801" y="1174376"/>
              <a:ext cx="4552950" cy="1810871"/>
            </a:xfrm>
            <a:prstGeom prst="rect">
              <a:avLst/>
            </a:prstGeom>
            <a:solidFill>
              <a:schemeClr val="tx1">
                <a:lumMod val="8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B9E356BE-B76C-26D4-9538-AD56DA3198D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234801" y="1101725"/>
              <a:ext cx="4552950" cy="19907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695109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3E8697A-DF6B-CF84-C585-F771D5BC6D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888065"/>
          </a:xfrm>
        </p:spPr>
        <p:txBody>
          <a:bodyPr>
            <a:normAutofit/>
          </a:bodyPr>
          <a:lstStyle/>
          <a:p>
            <a:r>
              <a:rPr lang="en-US" sz="3200" dirty="0"/>
              <a:t>Hyper-parameters for training an autoencoder</a:t>
            </a:r>
            <a:endParaRPr lang="en-IN" sz="3200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F058A26-FDF9-AA2A-C053-A8E9707F1D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506582"/>
            <a:ext cx="9905999" cy="4732899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Code size: </a:t>
            </a:r>
          </a:p>
          <a:p>
            <a:pPr lvl="1"/>
            <a:r>
              <a:rPr lang="en-US" dirty="0"/>
              <a:t>The bottleneck size decides the extent to which the data has to be compressed. </a:t>
            </a:r>
          </a:p>
          <a:p>
            <a:pPr lvl="1"/>
            <a:r>
              <a:rPr lang="en-US" dirty="0"/>
              <a:t>This can also act as a regularization term.</a:t>
            </a:r>
          </a:p>
          <a:p>
            <a:r>
              <a:rPr lang="en-US" dirty="0"/>
              <a:t>Number of layers: </a:t>
            </a:r>
          </a:p>
          <a:p>
            <a:pPr lvl="1"/>
            <a:r>
              <a:rPr lang="en-US" dirty="0"/>
              <a:t>While a higher depth increases model complexity, a lower depth is faster to process.</a:t>
            </a:r>
          </a:p>
          <a:p>
            <a:r>
              <a:rPr lang="en-US" dirty="0"/>
              <a:t>Number of nodes per layer: </a:t>
            </a:r>
          </a:p>
          <a:p>
            <a:pPr lvl="1"/>
            <a:r>
              <a:rPr lang="en-US" dirty="0"/>
              <a:t>The number of nodes per layer defines the weights we use per layer. </a:t>
            </a:r>
          </a:p>
          <a:p>
            <a:pPr lvl="1"/>
            <a:r>
              <a:rPr lang="en-US" dirty="0"/>
              <a:t>Encoder – no. of nodes decreases down the pipeline; decoder – no. of nodes increases down the pipeline.</a:t>
            </a:r>
          </a:p>
          <a:p>
            <a:r>
              <a:rPr lang="en-US" dirty="0"/>
              <a:t>Reconstruction Loss: </a:t>
            </a:r>
          </a:p>
          <a:p>
            <a:pPr lvl="1"/>
            <a:r>
              <a:rPr lang="en-US" dirty="0"/>
              <a:t>The loss function we use to train the autoencoder is highly dependent on the type of input and output we want the autoencoder to adapt to. </a:t>
            </a:r>
          </a:p>
          <a:p>
            <a:pPr lvl="1"/>
            <a:r>
              <a:rPr lang="en-US" dirty="0"/>
              <a:t>Examples: Mean Square Error (MSE), L1 loss, K-L Divergence, Binary Cross Entropy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012538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81F52B-713C-E8E7-7283-A164F0A662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Applications of Autoencoders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11038-47AF-AB7D-8589-366BA8EF55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Dimensionality Reduction: </a:t>
            </a:r>
          </a:p>
          <a:p>
            <a:pPr lvl="1"/>
            <a:r>
              <a:rPr lang="en-US" dirty="0"/>
              <a:t>Reducing the number of features (dimensions) in data while preserving important information.</a:t>
            </a:r>
          </a:p>
          <a:p>
            <a:r>
              <a:rPr lang="en-US" dirty="0"/>
              <a:t>Feature Extraction: </a:t>
            </a:r>
          </a:p>
          <a:p>
            <a:pPr lvl="1"/>
            <a:r>
              <a:rPr lang="en-US" dirty="0"/>
              <a:t>Learning meaningful features or representations from raw data.</a:t>
            </a:r>
          </a:p>
          <a:p>
            <a:r>
              <a:rPr lang="en-US" dirty="0"/>
              <a:t>Anomaly Detection: </a:t>
            </a:r>
          </a:p>
          <a:p>
            <a:pPr lvl="1"/>
            <a:r>
              <a:rPr lang="en-US" dirty="0"/>
              <a:t>Identifying unusual patterns or outliers in data.</a:t>
            </a:r>
          </a:p>
          <a:p>
            <a:r>
              <a:rPr lang="en-US" dirty="0"/>
              <a:t>Data Denoising (Denoising Autoencoder): </a:t>
            </a:r>
          </a:p>
          <a:p>
            <a:pPr lvl="1"/>
            <a:r>
              <a:rPr lang="en-US" dirty="0"/>
              <a:t>Removing noise from data by learning to reconstruct the clean data.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818236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7B2A0-857F-013E-BC6F-F5A48B4C8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Applications of Autoencoders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0C31A14-E571-AF24-3CA0-3ED16EC4EFEB}"/>
              </a:ext>
            </a:extLst>
          </p:cNvPr>
          <p:cNvGrpSpPr/>
          <p:nvPr/>
        </p:nvGrpSpPr>
        <p:grpSpPr>
          <a:xfrm>
            <a:off x="5910627" y="3672507"/>
            <a:ext cx="5217466" cy="2935602"/>
            <a:chOff x="5910627" y="3672507"/>
            <a:chExt cx="5217466" cy="29356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1D028CF-1413-AC5C-C826-9126EC9F80C5}"/>
                </a:ext>
              </a:extLst>
            </p:cNvPr>
            <p:cNvSpPr/>
            <p:nvPr/>
          </p:nvSpPr>
          <p:spPr>
            <a:xfrm>
              <a:off x="5910627" y="3672507"/>
              <a:ext cx="5217466" cy="2789144"/>
            </a:xfrm>
            <a:prstGeom prst="rect">
              <a:avLst/>
            </a:prstGeom>
            <a:solidFill>
              <a:schemeClr val="tx1">
                <a:lumMod val="8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F1A334D1-48A3-41F6-E6C7-29525CE0F65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916699" y="3672507"/>
              <a:ext cx="4962245" cy="2935602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9A60A10-691E-04D0-76A7-C9D6CC090130}"/>
              </a:ext>
            </a:extLst>
          </p:cNvPr>
          <p:cNvGrpSpPr/>
          <p:nvPr/>
        </p:nvGrpSpPr>
        <p:grpSpPr>
          <a:xfrm>
            <a:off x="968188" y="1950430"/>
            <a:ext cx="5244353" cy="1590629"/>
            <a:chOff x="968188" y="1950430"/>
            <a:chExt cx="5244353" cy="1590629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46D9B38-0040-ADAD-C06E-A33950513D94}"/>
                </a:ext>
              </a:extLst>
            </p:cNvPr>
            <p:cNvSpPr/>
            <p:nvPr/>
          </p:nvSpPr>
          <p:spPr>
            <a:xfrm>
              <a:off x="968188" y="1950430"/>
              <a:ext cx="5244353" cy="1590629"/>
            </a:xfrm>
            <a:prstGeom prst="rect">
              <a:avLst/>
            </a:prstGeom>
            <a:solidFill>
              <a:schemeClr val="tx1">
                <a:lumMod val="8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56875198-42CA-1D54-5D85-AFAE4D56E57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41413" y="1950430"/>
              <a:ext cx="4775286" cy="1478570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B40BD12A-AF7B-E4C2-2E1B-40F846701CE4}"/>
              </a:ext>
            </a:extLst>
          </p:cNvPr>
          <p:cNvSpPr txBox="1"/>
          <p:nvPr/>
        </p:nvSpPr>
        <p:spPr>
          <a:xfrm>
            <a:off x="7747061" y="2238466"/>
            <a:ext cx="31318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dirty="0"/>
              <a:t>Text Generation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DE68F7-92AE-8B5E-1152-B0C4AD5263D7}"/>
              </a:ext>
            </a:extLst>
          </p:cNvPr>
          <p:cNvSpPr txBox="1"/>
          <p:nvPr/>
        </p:nvSpPr>
        <p:spPr>
          <a:xfrm>
            <a:off x="1141413" y="4263145"/>
            <a:ext cx="257287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/>
              <a:t>System Maintenance Check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E3FF67D0-808D-CC4C-0A48-A712AF31AC79}"/>
              </a:ext>
            </a:extLst>
          </p:cNvPr>
          <p:cNvSpPr/>
          <p:nvPr/>
        </p:nvSpPr>
        <p:spPr>
          <a:xfrm>
            <a:off x="4326287" y="4760912"/>
            <a:ext cx="978408" cy="484632"/>
          </a:xfrm>
          <a:prstGeom prst="right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D36EF26B-FCDE-E75A-A9D1-BE75325A831F}"/>
              </a:ext>
            </a:extLst>
          </p:cNvPr>
          <p:cNvSpPr/>
          <p:nvPr/>
        </p:nvSpPr>
        <p:spPr>
          <a:xfrm rot="10800000">
            <a:off x="6342676" y="2340595"/>
            <a:ext cx="978408" cy="484632"/>
          </a:xfrm>
          <a:prstGeom prst="right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474652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05B39-BF5E-98EF-B15A-12BF34A56A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Applications of Autoencoders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980BB8F-57FE-5C2F-26D9-4BEC2A6338F6}"/>
              </a:ext>
            </a:extLst>
          </p:cNvPr>
          <p:cNvGrpSpPr/>
          <p:nvPr/>
        </p:nvGrpSpPr>
        <p:grpSpPr>
          <a:xfrm>
            <a:off x="815788" y="2097087"/>
            <a:ext cx="5280212" cy="2772055"/>
            <a:chOff x="815788" y="2097087"/>
            <a:chExt cx="5280212" cy="2772055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5ED5335-54CF-1F9A-78A1-18C255715B40}"/>
                </a:ext>
              </a:extLst>
            </p:cNvPr>
            <p:cNvSpPr/>
            <p:nvPr/>
          </p:nvSpPr>
          <p:spPr>
            <a:xfrm>
              <a:off x="815788" y="2205318"/>
              <a:ext cx="5109883" cy="2663824"/>
            </a:xfrm>
            <a:prstGeom prst="rect">
              <a:avLst/>
            </a:prstGeom>
            <a:solidFill>
              <a:schemeClr val="tx1">
                <a:lumMod val="8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44B47514-5387-CAF6-61DE-3F09B0A02D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14982" y="2097087"/>
              <a:ext cx="5181018" cy="2663825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0F0C1AC2-FF56-27A5-51EF-EEECA7C4871C}"/>
              </a:ext>
            </a:extLst>
          </p:cNvPr>
          <p:cNvGrpSpPr/>
          <p:nvPr/>
        </p:nvGrpSpPr>
        <p:grpSpPr>
          <a:xfrm>
            <a:off x="6347012" y="2097088"/>
            <a:ext cx="5109883" cy="2772054"/>
            <a:chOff x="6347012" y="2097088"/>
            <a:chExt cx="5109883" cy="2772054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7E7BA3B-5577-F284-1540-790436D31D10}"/>
                </a:ext>
              </a:extLst>
            </p:cNvPr>
            <p:cNvSpPr/>
            <p:nvPr/>
          </p:nvSpPr>
          <p:spPr>
            <a:xfrm>
              <a:off x="6347012" y="2205318"/>
              <a:ext cx="5109883" cy="2663824"/>
            </a:xfrm>
            <a:prstGeom prst="rect">
              <a:avLst/>
            </a:prstGeom>
            <a:solidFill>
              <a:schemeClr val="tx1">
                <a:lumMod val="8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E8A2EF4C-90B5-FF96-1DA3-58936BEE3BA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623017" y="2097088"/>
              <a:ext cx="4650825" cy="2663824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607FD513-8D45-4A02-10BB-1F70733E68E4}"/>
              </a:ext>
            </a:extLst>
          </p:cNvPr>
          <p:cNvSpPr txBox="1"/>
          <p:nvPr/>
        </p:nvSpPr>
        <p:spPr>
          <a:xfrm>
            <a:off x="1201270" y="4977372"/>
            <a:ext cx="4338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Error/Anomaly Detection in Operating Data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8EF30F6-5AE1-D861-F9C3-265A0AB6EB61}"/>
              </a:ext>
            </a:extLst>
          </p:cNvPr>
          <p:cNvSpPr txBox="1"/>
          <p:nvPr/>
        </p:nvSpPr>
        <p:spPr>
          <a:xfrm>
            <a:off x="7263064" y="4977372"/>
            <a:ext cx="3370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Error/Anomaly Detection in Images</a:t>
            </a:r>
          </a:p>
        </p:txBody>
      </p:sp>
    </p:spTree>
    <p:extLst>
      <p:ext uri="{BB962C8B-B14F-4D97-AF65-F5344CB8AC3E}">
        <p14:creationId xmlns:p14="http://schemas.microsoft.com/office/powerpoint/2010/main" val="32801006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F36C7-E069-0271-CB7A-1B4EF081A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Autoencoder variants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28DD3F-F228-485E-3CF8-9250C4D113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9905999" cy="3989995"/>
          </a:xfrm>
        </p:spPr>
        <p:txBody>
          <a:bodyPr numCol="2">
            <a:normAutofit fontScale="70000" lnSpcReduction="20000"/>
          </a:bodyPr>
          <a:lstStyle/>
          <a:p>
            <a:r>
              <a:rPr lang="en-US" dirty="0"/>
              <a:t>Over-complete autoencoders:</a:t>
            </a:r>
          </a:p>
          <a:p>
            <a:pPr lvl="1"/>
            <a:r>
              <a:rPr lang="en-US" dirty="0"/>
              <a:t>Hidden layer (latent space) is larger than the input and output layers</a:t>
            </a:r>
          </a:p>
          <a:p>
            <a:pPr lvl="1"/>
            <a:r>
              <a:rPr lang="en-US" dirty="0"/>
              <a:t>Learning of more complex and detailed representations of the input data</a:t>
            </a:r>
          </a:p>
          <a:p>
            <a:r>
              <a:rPr lang="en-US" dirty="0"/>
              <a:t>Under-complete autoencoders:</a:t>
            </a:r>
          </a:p>
          <a:p>
            <a:pPr lvl="1"/>
            <a:r>
              <a:rPr lang="en-US" dirty="0"/>
              <a:t>Latent space has fewer dimensions than the input and output layers</a:t>
            </a:r>
          </a:p>
          <a:p>
            <a:pPr lvl="1"/>
            <a:r>
              <a:rPr lang="en-US" dirty="0"/>
              <a:t>Efficient dimensionality reduction and feature extraction</a:t>
            </a:r>
          </a:p>
          <a:p>
            <a:r>
              <a:rPr lang="en-US" dirty="0"/>
              <a:t>Contractive autoencoders:</a:t>
            </a:r>
          </a:p>
          <a:p>
            <a:pPr lvl="1"/>
            <a:r>
              <a:rPr lang="en-US" dirty="0"/>
              <a:t>Designed to learn a compact and stable representation of the input data</a:t>
            </a:r>
          </a:p>
          <a:p>
            <a:pPr lvl="1"/>
            <a:r>
              <a:rPr lang="en-US" dirty="0"/>
              <a:t>Incorporates a contractive regularization term into the loss function during training</a:t>
            </a:r>
          </a:p>
          <a:p>
            <a:pPr lvl="1"/>
            <a:r>
              <a:rPr lang="en-US" dirty="0"/>
              <a:t>Penalizing large gradients in the latent space</a:t>
            </a:r>
          </a:p>
          <a:p>
            <a:pPr lvl="1"/>
            <a:r>
              <a:rPr lang="en-US" dirty="0"/>
              <a:t>Learning of robust and invariant features</a:t>
            </a:r>
          </a:p>
          <a:p>
            <a:r>
              <a:rPr lang="en-US" dirty="0"/>
              <a:t>Denoising Autoencoders: </a:t>
            </a:r>
          </a:p>
          <a:p>
            <a:pPr lvl="1"/>
            <a:r>
              <a:rPr lang="en-US" dirty="0"/>
              <a:t>Trained to reconstruct clean data from noisy data.</a:t>
            </a:r>
          </a:p>
          <a:p>
            <a:r>
              <a:rPr lang="en-US" dirty="0"/>
              <a:t>Sparse Autoencoders: </a:t>
            </a:r>
          </a:p>
          <a:p>
            <a:pPr lvl="1"/>
            <a:r>
              <a:rPr lang="en-US" dirty="0"/>
              <a:t>Encourage the learning of sparse representations where only a subset of neurons are activated.</a:t>
            </a:r>
          </a:p>
          <a:p>
            <a:r>
              <a:rPr lang="en-US" dirty="0"/>
              <a:t>Variational Autoencoders (VAEs): </a:t>
            </a:r>
          </a:p>
          <a:p>
            <a:pPr lvl="1"/>
            <a:r>
              <a:rPr lang="en-US" dirty="0"/>
              <a:t>Learn probabilistic latent representations and are capable of generating new data samples.</a:t>
            </a:r>
          </a:p>
          <a:p>
            <a:r>
              <a:rPr lang="en-US" dirty="0"/>
              <a:t>Adversarial Autoencoders (AAEs): </a:t>
            </a:r>
          </a:p>
          <a:p>
            <a:pPr lvl="1"/>
            <a:r>
              <a:rPr lang="en-US" dirty="0"/>
              <a:t>Combine autoencoders with adversarial training to learn more diverse latent representations.</a:t>
            </a:r>
          </a:p>
        </p:txBody>
      </p:sp>
    </p:spTree>
    <p:extLst>
      <p:ext uri="{BB962C8B-B14F-4D97-AF65-F5344CB8AC3E}">
        <p14:creationId xmlns:p14="http://schemas.microsoft.com/office/powerpoint/2010/main" val="389157697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1703</TotalTime>
  <Words>1516</Words>
  <Application>Microsoft Office PowerPoint</Application>
  <PresentationFormat>Widescreen</PresentationFormat>
  <Paragraphs>211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Arial</vt:lpstr>
      <vt:lpstr>Calibri</vt:lpstr>
      <vt:lpstr>Tw Cen MT</vt:lpstr>
      <vt:lpstr>Circuit</vt:lpstr>
      <vt:lpstr>Deep Learning in Computer Vision (Part-5)</vt:lpstr>
      <vt:lpstr>Autoencoders</vt:lpstr>
      <vt:lpstr>Architecture and Training of Autoencoders</vt:lpstr>
      <vt:lpstr>Autoencoder</vt:lpstr>
      <vt:lpstr>Hyper-parameters for training an autoencoder</vt:lpstr>
      <vt:lpstr>Applications of Autoencoders</vt:lpstr>
      <vt:lpstr>Applications of Autoencoders</vt:lpstr>
      <vt:lpstr>Applications of Autoencoders</vt:lpstr>
      <vt:lpstr>Autoencoder variants</vt:lpstr>
      <vt:lpstr>Under-complete and over-complete autoencoders</vt:lpstr>
      <vt:lpstr>Contractive autoencoder</vt:lpstr>
      <vt:lpstr>Denoising autoencoder (DNAE)</vt:lpstr>
      <vt:lpstr>Sparse autoencoder (SAE)</vt:lpstr>
      <vt:lpstr>Variational autoencoder (VAE)</vt:lpstr>
      <vt:lpstr>Adversarial autoencoder</vt:lpstr>
      <vt:lpstr>Generative Adversarial Networks (G.A.N.)</vt:lpstr>
      <vt:lpstr>Architecture of G.A.N. – Two Neural Networks</vt:lpstr>
      <vt:lpstr>Basic Architecture of A G.A.N.</vt:lpstr>
      <vt:lpstr>G.A.N. Training</vt:lpstr>
      <vt:lpstr>G.A.N. Training</vt:lpstr>
      <vt:lpstr>Loss Functions in G.A.N. training</vt:lpstr>
      <vt:lpstr>G.A.N. – Accuracy and Loss trends</vt:lpstr>
      <vt:lpstr>Applications of G.A.N.</vt:lpstr>
      <vt:lpstr>G.A.N. – Deepfake (Fake Face Generation)</vt:lpstr>
      <vt:lpstr>G.A.N. – Fake Currency Detection</vt:lpstr>
      <vt:lpstr>G.A.N. Variants</vt:lpstr>
      <vt:lpstr>G.A.N. Variants</vt:lpstr>
      <vt:lpstr>G.A.N. Variants</vt:lpstr>
      <vt:lpstr>G.A.N. Variants</vt:lpstr>
      <vt:lpstr>G.A.N. Variants</vt:lpstr>
      <vt:lpstr>G.A.N. Variants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Image Processing and Computer Vision</dc:title>
  <dc:creator>Sarthak Padhi</dc:creator>
  <cp:lastModifiedBy>Sarthak Padhi</cp:lastModifiedBy>
  <cp:revision>22</cp:revision>
  <dcterms:created xsi:type="dcterms:W3CDTF">2024-01-06T06:04:49Z</dcterms:created>
  <dcterms:modified xsi:type="dcterms:W3CDTF">2024-04-04T11:10:25Z</dcterms:modified>
</cp:coreProperties>
</file>